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1E0D38-2944-E1FD-F329-583A39DEF8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64F159C-4614-CA63-FB89-07C8DF676D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B1433D8-127D-1258-C99B-5D0910533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7CF5-94B3-4CEA-ABE5-A7F19B354C02}" type="datetimeFigureOut">
              <a:rPr lang="pl-PL" smtClean="0"/>
              <a:t>25.06.2024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FF2B96C-D5CB-0A0E-6FC9-B7C29DAAB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08593E7-A590-2D48-5F68-A4341EFC6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3875-C8FD-48A6-B674-4B46531EB7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7174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BEAF99-C3B2-8B55-F661-ACC98B3D7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E261AC4-8496-4D75-19DB-1E8E35B793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5F90C67-AD6D-6511-44D2-F44F52EAF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7CF5-94B3-4CEA-ABE5-A7F19B354C02}" type="datetimeFigureOut">
              <a:rPr lang="pl-PL" smtClean="0"/>
              <a:t>25.06.2024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9F6D1AF-B8C5-A8BA-A90B-62C256CA3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3EA5403-8DB0-5C58-C03D-FA9D577DF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3875-C8FD-48A6-B674-4B46531EB7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1045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D6076264-74C7-CD26-9754-3DD63F1A6A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A08309B-96E5-3938-AC6F-D8682D9D4E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CDEC4C7-5B92-5D3E-8D9D-C05D64AA1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7CF5-94B3-4CEA-ABE5-A7F19B354C02}" type="datetimeFigureOut">
              <a:rPr lang="pl-PL" smtClean="0"/>
              <a:t>25.06.2024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7296683-8477-7398-9424-92682942D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4B90093-8FB5-6705-B495-42B043462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3875-C8FD-48A6-B674-4B46531EB7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5665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8E0524-E11F-1BC1-D1AE-09FF80BB1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0E95055-5C14-419B-14D3-42FF9120A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B8C6052-49D7-3D8A-E871-95A2FD02B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7CF5-94B3-4CEA-ABE5-A7F19B354C02}" type="datetimeFigureOut">
              <a:rPr lang="pl-PL" smtClean="0"/>
              <a:t>25.06.2024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CE7247A-A7DF-EDE2-8CCD-1A90048F1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DEB1DB3-F2CE-189B-4FCE-1D91926C0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3875-C8FD-48A6-B674-4B46531EB7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559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B13245-6D04-BAC5-9191-9B826CE09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AD5BF02-8A7B-96CC-F875-8E8B7E1697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ED4A06B-B515-88A3-FA29-E7C977247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7CF5-94B3-4CEA-ABE5-A7F19B354C02}" type="datetimeFigureOut">
              <a:rPr lang="pl-PL" smtClean="0"/>
              <a:t>25.06.2024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F1B5F40-ACDB-BA56-30C7-0C7B06DDA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A0D801F-4962-5312-0D58-FD89B23B8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3875-C8FD-48A6-B674-4B46531EB7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4001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CC1B1C-09F1-4DA5-6BBC-04316C754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C161249-A43A-C142-B293-F3CE5F9D56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F5565BF-4D17-DD2F-1A9B-69203594A4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6F79431-15C2-F4C6-D60F-419A115ED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7CF5-94B3-4CEA-ABE5-A7F19B354C02}" type="datetimeFigureOut">
              <a:rPr lang="pl-PL" smtClean="0"/>
              <a:t>25.06.2024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644C036-2526-33FF-279F-4E4C178D8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DFA44B3-4426-A865-BEF4-7E8A559F6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3875-C8FD-48A6-B674-4B46531EB7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8370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E7F74F-E69D-5A9A-9D6B-5EFBD61B2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ABEC537-92DC-DB09-5342-8D180D06F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422125C-E0E4-B5FF-2C3D-4E6528014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DA47576-AEDB-71A7-6887-7CF2264CC8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4F955DD-0A30-0D6F-3866-6C9378A7D8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0B899C0E-ADD1-750B-30DB-9F4C400AC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7CF5-94B3-4CEA-ABE5-A7F19B354C02}" type="datetimeFigureOut">
              <a:rPr lang="pl-PL" smtClean="0"/>
              <a:t>25.06.2024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2C29A168-AD43-7260-D291-E01512351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69C32484-98B2-32AE-251B-A29908E00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3875-C8FD-48A6-B674-4B46531EB7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8275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61CC47-0DDA-AE59-BD17-896CB745D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0204FE2-152D-574E-5E62-32FC70160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7CF5-94B3-4CEA-ABE5-A7F19B354C02}" type="datetimeFigureOut">
              <a:rPr lang="pl-PL" smtClean="0"/>
              <a:t>25.06.2024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E426B75-C858-2FD6-53AA-B504D7B3C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7D0FC358-1A2C-9EFF-B457-24B13E450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3875-C8FD-48A6-B674-4B46531EB7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7381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79ABBB72-DF9A-2992-169C-D8CA14993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7CF5-94B3-4CEA-ABE5-A7F19B354C02}" type="datetimeFigureOut">
              <a:rPr lang="pl-PL" smtClean="0"/>
              <a:t>25.06.2024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50AD5331-7667-2D05-1A3F-06E8D1D13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181FAAE-DDAC-ADAC-F654-66361B6BE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3875-C8FD-48A6-B674-4B46531EB7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690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8056D2-B66A-42F2-4B23-86C308609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7B4843-CD0B-196B-8CD3-D9DF42F93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090287B-A868-D266-81C1-22CD0F8823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F4BE5DB-AA5F-C875-E077-D555B3036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7CF5-94B3-4CEA-ABE5-A7F19B354C02}" type="datetimeFigureOut">
              <a:rPr lang="pl-PL" smtClean="0"/>
              <a:t>25.06.2024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FF3D84C-AB5E-F5D7-71B2-067DEB53F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748B5DD-CDAB-5390-5EA0-04C058F33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3875-C8FD-48A6-B674-4B46531EB7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669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EFCEEB-699D-43AA-2140-5C1D664D4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B6A7021B-29B3-F883-06D5-99B87B4BB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BBEDB5C-0091-4281-235E-8D98460DBE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458B33C-3873-B19D-6480-5C43A80CD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7CF5-94B3-4CEA-ABE5-A7F19B354C02}" type="datetimeFigureOut">
              <a:rPr lang="pl-PL" smtClean="0"/>
              <a:t>25.06.2024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054546B-FE0A-9DF9-D208-23B4BA5AE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2C2FAEB-778E-4026-4DA4-A2E57AFBD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3875-C8FD-48A6-B674-4B46531EB7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8050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DDB29D42-4EB1-6F19-BB16-A7111B1B2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19F2398-3255-FF19-0D42-F3AF8BB2D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FE72D95-158B-AD41-D614-BB38853861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A7CF5-94B3-4CEA-ABE5-A7F19B354C02}" type="datetimeFigureOut">
              <a:rPr lang="pl-PL" smtClean="0"/>
              <a:t>25.06.2024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A5B6717-BBCB-7308-33BB-1DC33C9247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47DC93F-C293-830A-5321-3DBEAEC756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33875-C8FD-48A6-B674-4B46531EB7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3212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E329E95-488F-DC8F-100A-295492235B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37533" y="2424396"/>
            <a:ext cx="6116934" cy="2287176"/>
          </a:xfrm>
          <a:noFill/>
        </p:spPr>
        <p:txBody>
          <a:bodyPr anchor="ctr">
            <a:normAutofit/>
          </a:bodyPr>
          <a:lstStyle/>
          <a:p>
            <a:r>
              <a:rPr lang="pl-PL" sz="4400" b="1" dirty="0">
                <a:solidFill>
                  <a:srgbClr val="080808"/>
                </a:solidFill>
              </a:rPr>
              <a:t>Przygotowanie dziecka do przedszkola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195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C29DF687-B141-1E24-15EF-88F7BA40E740}"/>
              </a:ext>
            </a:extLst>
          </p:cNvPr>
          <p:cNvSpPr txBox="1"/>
          <p:nvPr/>
        </p:nvSpPr>
        <p:spPr>
          <a:xfrm>
            <a:off x="643467" y="321734"/>
            <a:ext cx="10905066" cy="11357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Dziecko</a:t>
            </a:r>
            <a: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powinno</a:t>
            </a:r>
            <a: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CE88CB-CE56-E92D-6D5B-9BD1DAECC8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78" y="1750891"/>
            <a:ext cx="10905066" cy="439398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dirty="0" err="1"/>
              <a:t>być</a:t>
            </a:r>
            <a:r>
              <a:rPr lang="en-US" dirty="0"/>
              <a:t> </a:t>
            </a:r>
            <a:r>
              <a:rPr lang="en-US" dirty="0" err="1"/>
              <a:t>odpieluchowane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posiadać</a:t>
            </a:r>
            <a:r>
              <a:rPr lang="en-US" dirty="0"/>
              <a:t> </a:t>
            </a:r>
            <a:r>
              <a:rPr lang="en-US" dirty="0" err="1"/>
              <a:t>umiejętność</a:t>
            </a:r>
            <a:r>
              <a:rPr lang="en-US" dirty="0"/>
              <a:t> </a:t>
            </a:r>
            <a:r>
              <a:rPr lang="en-US" dirty="0" err="1"/>
              <a:t>zasygnalizowania</a:t>
            </a:r>
            <a:r>
              <a:rPr lang="en-US" dirty="0"/>
              <a:t> </a:t>
            </a:r>
            <a:r>
              <a:rPr lang="en-US" dirty="0" err="1"/>
              <a:t>swojej</a:t>
            </a:r>
            <a:r>
              <a:rPr lang="en-US" dirty="0"/>
              <a:t> </a:t>
            </a:r>
            <a:r>
              <a:rPr lang="en-US" dirty="0" err="1"/>
              <a:t>potrzeby</a:t>
            </a:r>
            <a:r>
              <a:rPr lang="en-US" dirty="0"/>
              <a:t> </a:t>
            </a:r>
            <a:r>
              <a:rPr lang="en-US" dirty="0" err="1"/>
              <a:t>fizjologicznej</a:t>
            </a:r>
            <a:r>
              <a:rPr lang="en-US" dirty="0"/>
              <a:t> </a:t>
            </a:r>
            <a:r>
              <a:rPr lang="en-US" dirty="0" err="1"/>
              <a:t>oraz</a:t>
            </a:r>
            <a:r>
              <a:rPr lang="en-US" dirty="0"/>
              <a:t> </a:t>
            </a:r>
            <a:r>
              <a:rPr lang="en-US" dirty="0" err="1"/>
              <a:t>samodzielnie</a:t>
            </a:r>
            <a:r>
              <a:rPr lang="en-US" dirty="0"/>
              <a:t> </a:t>
            </a:r>
            <a:r>
              <a:rPr lang="en-US" dirty="0" err="1"/>
              <a:t>korzystać</a:t>
            </a:r>
            <a:r>
              <a:rPr lang="en-US" dirty="0"/>
              <a:t> z </a:t>
            </a:r>
            <a:r>
              <a:rPr lang="en-US" dirty="0" err="1"/>
              <a:t>toalety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samodzielnie</a:t>
            </a:r>
            <a:r>
              <a:rPr lang="en-US" dirty="0"/>
              <a:t> </a:t>
            </a:r>
            <a:r>
              <a:rPr lang="en-US" dirty="0" err="1"/>
              <a:t>jeść</a:t>
            </a:r>
            <a:r>
              <a:rPr lang="en-US" dirty="0"/>
              <a:t> </a:t>
            </a:r>
            <a:r>
              <a:rPr lang="en-US" dirty="0" err="1"/>
              <a:t>posługując</a:t>
            </a:r>
            <a:r>
              <a:rPr lang="en-US" dirty="0"/>
              <a:t> </a:t>
            </a:r>
            <a:r>
              <a:rPr lang="en-US" dirty="0" err="1"/>
              <a:t>się</a:t>
            </a:r>
            <a:r>
              <a:rPr lang="en-US" dirty="0"/>
              <a:t> </a:t>
            </a:r>
            <a:r>
              <a:rPr lang="en-US" dirty="0" err="1"/>
              <a:t>łyżką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widelcem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samodzielnie</a:t>
            </a:r>
            <a:r>
              <a:rPr lang="en-US" dirty="0"/>
              <a:t> </a:t>
            </a:r>
            <a:r>
              <a:rPr lang="en-US" dirty="0" err="1"/>
              <a:t>się</a:t>
            </a:r>
            <a:r>
              <a:rPr lang="en-US" dirty="0"/>
              <a:t> </a:t>
            </a:r>
            <a:r>
              <a:rPr lang="en-US" dirty="0" err="1"/>
              <a:t>ubierać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rozbierać</a:t>
            </a:r>
            <a:endParaRPr lang="en-US" dirty="0"/>
          </a:p>
          <a:p>
            <a:pPr marL="0" indent="0">
              <a:buNone/>
            </a:pPr>
            <a:r>
              <a:rPr lang="pl-PL" dirty="0"/>
              <a:t>u</a:t>
            </a:r>
            <a:r>
              <a:rPr lang="en-US" dirty="0" err="1"/>
              <a:t>mieć</a:t>
            </a:r>
            <a:r>
              <a:rPr lang="en-US" dirty="0"/>
              <a:t> </a:t>
            </a:r>
            <a:r>
              <a:rPr lang="en-US" dirty="0" err="1"/>
              <a:t>sprzątać</a:t>
            </a:r>
            <a:r>
              <a:rPr lang="en-US" dirty="0"/>
              <a:t> po </a:t>
            </a:r>
            <a:r>
              <a:rPr lang="en-US" dirty="0" err="1"/>
              <a:t>sobie</a:t>
            </a:r>
            <a:endParaRPr lang="en-US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Strzałka: w prawo 9">
            <a:extLst>
              <a:ext uri="{FF2B5EF4-FFF2-40B4-BE49-F238E27FC236}">
                <a16:creationId xmlns:a16="http://schemas.microsoft.com/office/drawing/2014/main" id="{01191911-D203-A311-4F88-AAC7297FD5FB}"/>
              </a:ext>
            </a:extLst>
          </p:cNvPr>
          <p:cNvSpPr/>
          <p:nvPr/>
        </p:nvSpPr>
        <p:spPr>
          <a:xfrm>
            <a:off x="178297" y="1869107"/>
            <a:ext cx="520981" cy="287761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2" name="Strzałka: w prawo 11">
            <a:extLst>
              <a:ext uri="{FF2B5EF4-FFF2-40B4-BE49-F238E27FC236}">
                <a16:creationId xmlns:a16="http://schemas.microsoft.com/office/drawing/2014/main" id="{F907A1D3-B25D-2838-21D4-9E95511A9695}"/>
              </a:ext>
            </a:extLst>
          </p:cNvPr>
          <p:cNvSpPr/>
          <p:nvPr/>
        </p:nvSpPr>
        <p:spPr>
          <a:xfrm>
            <a:off x="178297" y="2392024"/>
            <a:ext cx="520981" cy="287761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6" name="Strzałka: w prawo 15">
            <a:extLst>
              <a:ext uri="{FF2B5EF4-FFF2-40B4-BE49-F238E27FC236}">
                <a16:creationId xmlns:a16="http://schemas.microsoft.com/office/drawing/2014/main" id="{DAA00673-0D37-3C1E-3606-DA2A04D06E6A}"/>
              </a:ext>
            </a:extLst>
          </p:cNvPr>
          <p:cNvSpPr/>
          <p:nvPr/>
        </p:nvSpPr>
        <p:spPr>
          <a:xfrm>
            <a:off x="178296" y="3268617"/>
            <a:ext cx="520981" cy="287761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8" name="Strzałka: w prawo 17">
            <a:extLst>
              <a:ext uri="{FF2B5EF4-FFF2-40B4-BE49-F238E27FC236}">
                <a16:creationId xmlns:a16="http://schemas.microsoft.com/office/drawing/2014/main" id="{4AC3BB9C-FC19-6495-30D0-76C01168F79C}"/>
              </a:ext>
            </a:extLst>
          </p:cNvPr>
          <p:cNvSpPr/>
          <p:nvPr/>
        </p:nvSpPr>
        <p:spPr>
          <a:xfrm>
            <a:off x="178296" y="3833872"/>
            <a:ext cx="520981" cy="287761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9" name="Strzałka: w prawo 18">
            <a:extLst>
              <a:ext uri="{FF2B5EF4-FFF2-40B4-BE49-F238E27FC236}">
                <a16:creationId xmlns:a16="http://schemas.microsoft.com/office/drawing/2014/main" id="{5A7D4FD8-BC1C-0F3A-475A-8A1914D30E4B}"/>
              </a:ext>
            </a:extLst>
          </p:cNvPr>
          <p:cNvSpPr/>
          <p:nvPr/>
        </p:nvSpPr>
        <p:spPr>
          <a:xfrm>
            <a:off x="178296" y="4315233"/>
            <a:ext cx="520981" cy="287761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3074" name="Picture 2" descr="208,257 Dziecko Jedzenie Zdjęcia Stockowe - 123RF">
            <a:extLst>
              <a:ext uri="{FF2B5EF4-FFF2-40B4-BE49-F238E27FC236}">
                <a16:creationId xmlns:a16="http://schemas.microsoft.com/office/drawing/2014/main" id="{EEF04EB7-6AFF-4565-04ED-E6BF4E750F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5408" y="3947882"/>
            <a:ext cx="4286250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3854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6D6306C-ED4F-4AAE-B4A5-EEA6AFAD7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31CC6B2-7F0C-98DD-7B51-9996E01A7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3085" y="749444"/>
            <a:ext cx="5999340" cy="4516360"/>
          </a:xfrm>
        </p:spPr>
        <p:txBody>
          <a:bodyPr anchor="t">
            <a:normAutofit/>
          </a:bodyPr>
          <a:lstStyle/>
          <a:p>
            <a:r>
              <a:rPr lang="pl-PL" b="1" dirty="0"/>
              <a:t>Zachęcamy, by rodzic</a:t>
            </a:r>
            <a:r>
              <a:rPr lang="pl-PL" dirty="0"/>
              <a:t>: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EC5361D-F897-4856-B945-0455A365E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15435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508C0C5-2268-42B5-B3C8-4D0899E05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41ACBDB-38F8-4B34-8183-BD95B4E55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39327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E00DB52-3455-4E2F-867B-A6D0516E1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53800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FF0155-1D22-9ADC-6D99-9AD1C6C54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8459" y="1688839"/>
            <a:ext cx="7271808" cy="451636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sz="3000" dirty="0"/>
              <a:t>wykorzystał dni adaptacyjne</a:t>
            </a:r>
          </a:p>
          <a:p>
            <a:pPr marL="0" indent="0">
              <a:buNone/>
            </a:pPr>
            <a:r>
              <a:rPr lang="pl-PL" sz="3000" dirty="0"/>
              <a:t>inicjował pozytywne rozmowy i organizował zabawy związane z tematyką przedszkola</a:t>
            </a:r>
          </a:p>
          <a:p>
            <a:pPr marL="0" indent="0">
              <a:buNone/>
            </a:pPr>
            <a:r>
              <a:rPr lang="pl-PL" sz="3000" dirty="0"/>
              <a:t>nauczył rozstania z mamą i tatą (stwarzanie sytuacji pozostawienia dziecka pod opieką babci, cioci, osoby bliskiej)</a:t>
            </a:r>
          </a:p>
          <a:p>
            <a:pPr marL="0" indent="0">
              <a:buNone/>
            </a:pPr>
            <a:r>
              <a:rPr lang="pl-PL" sz="3000" dirty="0"/>
              <a:t>organizował wspólne spacery w okolice przedszkola</a:t>
            </a:r>
          </a:p>
          <a:p>
            <a:pPr marL="0" indent="0">
              <a:buNone/>
            </a:pPr>
            <a:r>
              <a:rPr lang="pl-PL" sz="3000" dirty="0"/>
              <a:t>stwarzał sytuacje wspólnej zabawy dziecka z rówieśnikami (zajęcia dodatkowe, warsztaty, pikniki rodzinne)</a:t>
            </a:r>
          </a:p>
          <a:p>
            <a:endParaRPr lang="pl-PL" sz="2000" dirty="0"/>
          </a:p>
          <a:p>
            <a:endParaRPr lang="pl-PL" sz="2000" dirty="0"/>
          </a:p>
          <a:p>
            <a:endParaRPr lang="pl-PL" sz="2000" dirty="0"/>
          </a:p>
          <a:p>
            <a:endParaRPr lang="pl-PL" sz="2000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9E914C83-E0D8-4953-92D5-169D28CB4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5423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512E083-F550-46AF-8490-767ECFD00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7297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Strzałka: w prawo 3">
            <a:extLst>
              <a:ext uri="{FF2B5EF4-FFF2-40B4-BE49-F238E27FC236}">
                <a16:creationId xmlns:a16="http://schemas.microsoft.com/office/drawing/2014/main" id="{1259E60F-C7DD-1230-510B-094A98E378F0}"/>
              </a:ext>
            </a:extLst>
          </p:cNvPr>
          <p:cNvSpPr/>
          <p:nvPr/>
        </p:nvSpPr>
        <p:spPr>
          <a:xfrm>
            <a:off x="4079860" y="1767359"/>
            <a:ext cx="520981" cy="287761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3" name="Strzałka: w prawo 12">
            <a:extLst>
              <a:ext uri="{FF2B5EF4-FFF2-40B4-BE49-F238E27FC236}">
                <a16:creationId xmlns:a16="http://schemas.microsoft.com/office/drawing/2014/main" id="{BEEA32E5-5709-9D27-577B-FFE1E5633F50}"/>
              </a:ext>
            </a:extLst>
          </p:cNvPr>
          <p:cNvSpPr/>
          <p:nvPr/>
        </p:nvSpPr>
        <p:spPr>
          <a:xfrm>
            <a:off x="4079859" y="2239404"/>
            <a:ext cx="520981" cy="287761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5" name="Strzałka: w prawo 14">
            <a:extLst>
              <a:ext uri="{FF2B5EF4-FFF2-40B4-BE49-F238E27FC236}">
                <a16:creationId xmlns:a16="http://schemas.microsoft.com/office/drawing/2014/main" id="{BD9C2869-5C2F-22AE-DAD8-D69BED9BDE9A}"/>
              </a:ext>
            </a:extLst>
          </p:cNvPr>
          <p:cNvSpPr/>
          <p:nvPr/>
        </p:nvSpPr>
        <p:spPr>
          <a:xfrm>
            <a:off x="4077478" y="3007624"/>
            <a:ext cx="520981" cy="287761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7" name="Strzałka: w prawo 16">
            <a:extLst>
              <a:ext uri="{FF2B5EF4-FFF2-40B4-BE49-F238E27FC236}">
                <a16:creationId xmlns:a16="http://schemas.microsoft.com/office/drawing/2014/main" id="{C9249942-DFC0-5E00-AEBE-CD384DF6AF6A}"/>
              </a:ext>
            </a:extLst>
          </p:cNvPr>
          <p:cNvSpPr/>
          <p:nvPr/>
        </p:nvSpPr>
        <p:spPr>
          <a:xfrm>
            <a:off x="4077478" y="4166024"/>
            <a:ext cx="520981" cy="287761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9" name="Strzałka: w prawo 18">
            <a:extLst>
              <a:ext uri="{FF2B5EF4-FFF2-40B4-BE49-F238E27FC236}">
                <a16:creationId xmlns:a16="http://schemas.microsoft.com/office/drawing/2014/main" id="{CA5FB144-7FA5-726C-6AF4-8FE8B82859C1}"/>
              </a:ext>
            </a:extLst>
          </p:cNvPr>
          <p:cNvSpPr/>
          <p:nvPr/>
        </p:nvSpPr>
        <p:spPr>
          <a:xfrm>
            <a:off x="4077478" y="5022859"/>
            <a:ext cx="520981" cy="287761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2050" name="Picture 2" descr="Smiley emotikon animowany z kciukiem do góry Obrazy na ścianę • Obrazy Kciuk  w górę, dobrze, zadowolenie | myloview.pl">
            <a:extLst>
              <a:ext uri="{FF2B5EF4-FFF2-40B4-BE49-F238E27FC236}">
                <a16:creationId xmlns:a16="http://schemas.microsoft.com/office/drawing/2014/main" id="{BF853D0C-560C-8F61-C970-70661E2831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924" y="4188188"/>
            <a:ext cx="3200401" cy="2208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1483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0098A62-91CB-CD57-D2D7-26A98A54A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pl-PL" sz="5400" b="1"/>
              <a:t>Adaptacja</a:t>
            </a:r>
          </a:p>
        </p:txBody>
      </p:sp>
      <p:sp>
        <p:nvSpPr>
          <p:cNvPr id="1040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6BDEBE-DF5A-1DCC-DEC5-D250E740B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pl-PL" dirty="0"/>
              <a:t>Przygotuj dziecko- odwiedzaj miejsce w okolicy przedszkola</a:t>
            </a:r>
          </a:p>
          <a:p>
            <a:pPr marL="514350" indent="-514350">
              <a:buAutoNum type="arabicPeriod"/>
            </a:pPr>
            <a:r>
              <a:rPr lang="pl-PL" dirty="0"/>
              <a:t>Buduj pozytywne emocje: zamiast „nie bój się, będzie dobrze” użyj sformułowania „ale czeka Cię tam super zabawa!”</a:t>
            </a:r>
          </a:p>
          <a:p>
            <a:pPr marL="514350" indent="-514350">
              <a:buAutoNum type="arabicPeriod"/>
            </a:pPr>
            <a:r>
              <a:rPr lang="pl-PL" dirty="0"/>
              <a:t>W pierwszych dniach daj czas na pożegnanie się</a:t>
            </a:r>
          </a:p>
          <a:p>
            <a:pPr marL="514350" indent="-514350">
              <a:buAutoNum type="arabicPeriod"/>
            </a:pPr>
            <a:r>
              <a:rPr lang="pl-PL" dirty="0"/>
              <a:t>Zbuduj z dzieckiem schemat dnia: to samo pożegnanie, konkretny sygnał kiedy dziecko zostanie odebrane (nie mówimy „o 13.00”, tylko „po zupie”, „po drzemce”)</a:t>
            </a:r>
          </a:p>
          <a:p>
            <a:pPr marL="514350" indent="-514350">
              <a:buAutoNum type="arabicPeriod"/>
            </a:pPr>
            <a:r>
              <a:rPr lang="pl-PL" dirty="0"/>
              <a:t>Podczas pożegnań nie wprowadzaj dziecka w błąd komunikatem „zaraz wrócę”, lub nie uciekaj niepostrzeżenie</a:t>
            </a:r>
          </a:p>
          <a:p>
            <a:pPr marL="514350" indent="-514350">
              <a:buAutoNum type="arabicPeriod"/>
            </a:pPr>
            <a:r>
              <a:rPr lang="pl-PL" dirty="0"/>
              <a:t>Stopniowo wydłużaj pobyt dziecka w przedszkolu</a:t>
            </a:r>
          </a:p>
          <a:p>
            <a:pPr marL="0" indent="0">
              <a:buNone/>
            </a:pPr>
            <a:endParaRPr lang="pl-PL" sz="1900" dirty="0"/>
          </a:p>
          <a:p>
            <a:pPr marL="514350" indent="-514350">
              <a:buAutoNum type="arabicPeriod"/>
            </a:pPr>
            <a:endParaRPr lang="pl-PL" sz="1900" dirty="0"/>
          </a:p>
        </p:txBody>
      </p:sp>
      <p:pic>
        <p:nvPicPr>
          <p:cNvPr id="1026" name="Picture 2" descr="Powrót mamy do pracy i pójście dziecka do przedszkola - one znoszą rozłąkę  często lepiej niż my - Mjakmama.pl">
            <a:extLst>
              <a:ext uri="{FF2B5EF4-FFF2-40B4-BE49-F238E27FC236}">
                <a16:creationId xmlns:a16="http://schemas.microsoft.com/office/drawing/2014/main" id="{37E55B1F-FFD6-61FC-56A2-25AF6C5F03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784" b="2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5144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3" name="Rectangle 4112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A585529-6A88-8077-AEAA-DD73D431D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4970877" cy="1135737"/>
          </a:xfrm>
        </p:spPr>
        <p:txBody>
          <a:bodyPr>
            <a:normAutofit/>
          </a:bodyPr>
          <a:lstStyle/>
          <a:p>
            <a:r>
              <a:rPr lang="pl-PL" b="1" dirty="0"/>
              <a:t>Wyprawka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CD2B49D-83BF-1D89-42B2-918576233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1782981"/>
            <a:ext cx="9329207" cy="439398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pl-PL" dirty="0"/>
              <a:t>kapcie na zmianę z twardą podeszwą</a:t>
            </a:r>
          </a:p>
          <a:p>
            <a:pPr>
              <a:buFontTx/>
              <a:buChar char="-"/>
            </a:pPr>
            <a:r>
              <a:rPr lang="pl-PL" dirty="0"/>
              <a:t>ubrania na zmianę: spodnie, koszulka, skarpetki, bielizna w podpisanej torebce</a:t>
            </a:r>
          </a:p>
          <a:p>
            <a:pPr>
              <a:buFontTx/>
              <a:buChar char="-"/>
            </a:pPr>
            <a:r>
              <a:rPr lang="pl-PL" dirty="0"/>
              <a:t>ubranie wierzchnie stosownie do pogody (czapki chroniące przed słońcem)</a:t>
            </a:r>
          </a:p>
        </p:txBody>
      </p:sp>
      <p:pic>
        <p:nvPicPr>
          <p:cNvPr id="4106" name="Picture 10" descr="Czapki z filtrem UV dla dzieci | Sklep Kocham Czapki">
            <a:extLst>
              <a:ext uri="{FF2B5EF4-FFF2-40B4-BE49-F238E27FC236}">
                <a16:creationId xmlns:a16="http://schemas.microsoft.com/office/drawing/2014/main" id="{F6F9E5FD-7364-158A-B619-D967C82F46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45009" y="3931726"/>
            <a:ext cx="2345551" cy="2606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Bluzka z krótkim rękawem dla dziecka do 2 lat, z kieszonką i | Endo">
            <a:extLst>
              <a:ext uri="{FF2B5EF4-FFF2-40B4-BE49-F238E27FC236}">
                <a16:creationId xmlns:a16="http://schemas.microsoft.com/office/drawing/2014/main" id="{659D7A10-DA48-786A-9962-5219EC811C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41563" y="3655946"/>
            <a:ext cx="1894686" cy="1972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115" name="Group 4114">
            <a:extLst>
              <a:ext uri="{FF2B5EF4-FFF2-40B4-BE49-F238E27FC236}">
                <a16:creationId xmlns:a16="http://schemas.microsoft.com/office/drawing/2014/main" id="{F0C759C5-888E-44FA-9101-1ED00E9671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4720" y="0"/>
            <a:ext cx="1097280" cy="1097280"/>
            <a:chOff x="11094720" y="0"/>
            <a:chExt cx="1097280" cy="1097280"/>
          </a:xfrm>
        </p:grpSpPr>
        <p:sp>
          <p:nvSpPr>
            <p:cNvPr id="4116" name="Isosceles Triangle 4115">
              <a:extLst>
                <a:ext uri="{FF2B5EF4-FFF2-40B4-BE49-F238E27FC236}">
                  <a16:creationId xmlns:a16="http://schemas.microsoft.com/office/drawing/2014/main" id="{3C51EF81-4916-42EE-B4B6-F0E4EF81E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1094720" y="0"/>
              <a:ext cx="1097280" cy="1097280"/>
            </a:xfrm>
            <a:prstGeom prst="triangle">
              <a:avLst>
                <a:gd name="adj" fmla="val 10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17" name="Rectangle 4116">
              <a:extLst>
                <a:ext uri="{FF2B5EF4-FFF2-40B4-BE49-F238E27FC236}">
                  <a16:creationId xmlns:a16="http://schemas.microsoft.com/office/drawing/2014/main" id="{3361798A-E4B3-4C93-90E4-02D60CEB54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189552" y="127618"/>
              <a:ext cx="457894" cy="457894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19" name="Isosceles Triangle 4118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1" name="Rectangle 4120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02" name="Picture 6" descr="SPRYCIARZE - sprytne i super wygodne SPODENKI SOFTSHELL dla dzieci odyseja  kosmiczna">
            <a:extLst>
              <a:ext uri="{FF2B5EF4-FFF2-40B4-BE49-F238E27FC236}">
                <a16:creationId xmlns:a16="http://schemas.microsoft.com/office/drawing/2014/main" id="{7126356D-2970-4C84-1730-AE4B3C2B9D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96450" y="4187936"/>
            <a:ext cx="2483513" cy="2483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Kapcie FRODDO - G1700316 M Blue+">
            <a:extLst>
              <a:ext uri="{FF2B5EF4-FFF2-40B4-BE49-F238E27FC236}">
                <a16:creationId xmlns:a16="http://schemas.microsoft.com/office/drawing/2014/main" id="{CA4663A2-9EC4-7AB0-634C-87D647D901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18385" y="4135564"/>
            <a:ext cx="2483513" cy="2483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2785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5126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B1BF5D-44B6-3486-D8F2-F0486A48F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061" y="478056"/>
            <a:ext cx="7625114" cy="1760319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pl-PL" sz="3200" dirty="0"/>
              <a:t>ręcznik bawełniany</a:t>
            </a:r>
          </a:p>
          <a:p>
            <a:pPr>
              <a:buFontTx/>
              <a:buChar char="-"/>
            </a:pPr>
            <a:r>
              <a:rPr lang="pl-PL" sz="3200" dirty="0"/>
              <a:t>chusteczki mokre</a:t>
            </a:r>
          </a:p>
          <a:p>
            <a:pPr>
              <a:buFontTx/>
              <a:buChar char="-"/>
            </a:pPr>
            <a:r>
              <a:rPr lang="pl-PL" sz="3200" dirty="0"/>
              <a:t>chusteczki suche wyciągane</a:t>
            </a:r>
          </a:p>
          <a:p>
            <a:endParaRPr lang="pl-PL" sz="2000" dirty="0"/>
          </a:p>
        </p:txBody>
      </p:sp>
      <p:grpSp>
        <p:nvGrpSpPr>
          <p:cNvPr id="5129" name="Group 5128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5130" name="Isosceles Triangle 5129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31" name="Rectangle 5130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122" name="Picture 2" descr="Ręcznik dla dzieci CYTRYNA kukurydziany">
            <a:extLst>
              <a:ext uri="{FF2B5EF4-FFF2-40B4-BE49-F238E27FC236}">
                <a16:creationId xmlns:a16="http://schemas.microsoft.com/office/drawing/2014/main" id="{5FE34E68-E633-1F61-6CF5-5AD58F3870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4060" y="2885852"/>
            <a:ext cx="2967679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133" name="Group 5132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5134" name="Rectangle 5133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35" name="Isosceles Triangle 5134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124" name="Picture 4" descr="Czy nawilżane chusteczki dla dzieci szkodzą? - Organeo Blog : Organeo Blog">
            <a:extLst>
              <a:ext uri="{FF2B5EF4-FFF2-40B4-BE49-F238E27FC236}">
                <a16:creationId xmlns:a16="http://schemas.microsoft.com/office/drawing/2014/main" id="{0A2ECDFE-4FC6-A266-E30A-0E7E0BB85A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4078" y="3429000"/>
            <a:ext cx="4083844" cy="259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RENOVA 80szt. Chusteczki wyciągane pomarańczowy karton 5900000001852 -  SuperWnetrze.pl">
            <a:extLst>
              <a:ext uri="{FF2B5EF4-FFF2-40B4-BE49-F238E27FC236}">
                <a16:creationId xmlns:a16="http://schemas.microsoft.com/office/drawing/2014/main" id="{3B537CB8-0581-DD34-B647-BA2DA20BB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9175" y="3505690"/>
            <a:ext cx="2874254" cy="2874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800142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229</Words>
  <Application>Microsoft Office PowerPoint</Application>
  <PresentationFormat>Panoramiczny</PresentationFormat>
  <Paragraphs>31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Motyw pakietu Office</vt:lpstr>
      <vt:lpstr>Przygotowanie dziecka do przedszkola</vt:lpstr>
      <vt:lpstr>Prezentacja programu PowerPoint</vt:lpstr>
      <vt:lpstr>Zachęcamy, by rodzic:</vt:lpstr>
      <vt:lpstr>Adaptacja</vt:lpstr>
      <vt:lpstr>Wyprawka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Przygotowanie dziecka do przedszkola</dc:title>
  <dc:creator>Święcichowska Paulina ps64870</dc:creator>
  <cp:lastModifiedBy>Święcichowska Paulina ps64870</cp:lastModifiedBy>
  <cp:revision>2</cp:revision>
  <dcterms:created xsi:type="dcterms:W3CDTF">2022-06-27T18:31:36Z</dcterms:created>
  <dcterms:modified xsi:type="dcterms:W3CDTF">2024-06-25T14:23:38Z</dcterms:modified>
</cp:coreProperties>
</file>